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65" r:id="rId4"/>
    <p:sldId id="264" r:id="rId5"/>
    <p:sldId id="263" r:id="rId6"/>
    <p:sldId id="262" r:id="rId7"/>
    <p:sldId id="261" r:id="rId8"/>
    <p:sldId id="260" r:id="rId9"/>
    <p:sldId id="266" r:id="rId10"/>
    <p:sldId id="269" r:id="rId11"/>
    <p:sldId id="268" r:id="rId12"/>
    <p:sldId id="267" r:id="rId13"/>
    <p:sldId id="258" r:id="rId14"/>
    <p:sldId id="272" r:id="rId15"/>
    <p:sldId id="270" r:id="rId16"/>
    <p:sldId id="271" r:id="rId1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2" y="96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2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9/6/2020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6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6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 anchor="b"/>
          <a:lstStyle>
            <a:lvl1pPr algn="r">
              <a:defRPr sz="1200"/>
            </a:lvl1pPr>
          </a:lstStyle>
          <a:p>
            <a:fld id="{0DD2E4D4-14B2-45EB-ABD1-0A1A489A7B17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2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/>
          <a:lstStyle>
            <a:lvl1pPr algn="r">
              <a:defRPr sz="1200"/>
            </a:lvl1pPr>
          </a:lstStyle>
          <a:p>
            <a:r>
              <a:rPr lang="en-US"/>
              <a:t>9/6/2020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4" tIns="48322" rIns="96644" bIns="483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44" tIns="48322" rIns="96644" bIns="4832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6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6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 anchor="b"/>
          <a:lstStyle>
            <a:lvl1pPr algn="r">
              <a:defRPr sz="1200"/>
            </a:lvl1pPr>
          </a:lstStyle>
          <a:p>
            <a:fld id="{9C03A7DA-3E5D-4463-B26C-B0349F4718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6BB84-7D4B-44DA-9CD0-63B14A8D8504}" type="datetime1">
              <a:rPr lang="en-US" smtClean="0"/>
              <a:t>9/6/2020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E75866-A456-46DD-B4D1-16A8AA301E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1A9C-3328-4FF3-9C4A-7C145211FDE5}" type="datetime1">
              <a:rPr lang="en-US" smtClean="0"/>
              <a:t>9/6/2020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8F2FD-4B7B-47BD-9CDC-A5F2411C2D80}" type="datetime1">
              <a:rPr lang="en-US" smtClean="0"/>
              <a:t>9/6/2020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AB42-BE84-4A57-B584-D1D1558153F4}" type="datetime1">
              <a:rPr lang="en-US" smtClean="0"/>
              <a:t>9/6/2020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6F0F-2BF6-4178-92B1-9BFFFA126726}" type="datetime1">
              <a:rPr lang="en-US" smtClean="0"/>
              <a:t>9/6/2020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AB59-A8EF-456E-A365-3E73E94D1A17}" type="datetime1">
              <a:rPr lang="en-US" smtClean="0"/>
              <a:t>9/6/2020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08822-F614-4D8A-AF63-F0243BD80F67}" type="datetime1">
              <a:rPr lang="en-US" smtClean="0"/>
              <a:t>9/6/2020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0C25-0309-4202-9CB5-3E59159C4F49}" type="datetime1">
              <a:rPr lang="en-US" smtClean="0"/>
              <a:t>9/6/2020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5CB6-0052-447B-8EF3-3C4C58E38364}" type="datetime1">
              <a:rPr lang="en-US" smtClean="0"/>
              <a:t>9/6/2020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70B2B23-37F1-4F7B-8AF6-D679F1DA61FA}" type="datetime1">
              <a:rPr lang="en-US" smtClean="0"/>
              <a:t>9/6/2020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CFD4B6-AF59-448F-A0CB-79BBDC6BE42E}" type="datetime1">
              <a:rPr lang="en-US" smtClean="0"/>
              <a:t>9/6/2020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E75866-A456-46DD-B4D1-16A8AA301EC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FE48DCE-D6FF-4D92-9A1A-FB24ADE3DA0F}" type="datetime1">
              <a:rPr lang="en-US" smtClean="0"/>
              <a:t>9/6/2020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FE75866-A456-46DD-B4D1-16A8AA301EC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51365"/>
            <a:ext cx="7772400" cy="830997"/>
          </a:xfrm>
        </p:spPr>
        <p:txBody>
          <a:bodyPr>
            <a:spAutoFit/>
          </a:bodyPr>
          <a:lstStyle/>
          <a:p>
            <a:r>
              <a:rPr lang="en-US" b="1" i="1" dirty="0">
                <a:solidFill>
                  <a:schemeClr val="tx1"/>
                </a:solidFill>
              </a:rPr>
              <a:t>The Problem Of Sin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584775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Genesis 3:1-6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81328"/>
            <a:ext cx="8860632" cy="2272417"/>
          </a:xfrm>
        </p:spPr>
        <p:txBody>
          <a:bodyPr wrap="square">
            <a:spAutoFit/>
          </a:bodyPr>
          <a:lstStyle/>
          <a:p>
            <a:pPr marL="112713" indent="-3175">
              <a:buNone/>
            </a:pPr>
            <a:r>
              <a:rPr lang="en-US" b="1" dirty="0"/>
              <a:t>The Problem Of </a:t>
            </a:r>
            <a:r>
              <a:rPr lang="en-US" b="1" u="sng" dirty="0"/>
              <a:t>HOW</a:t>
            </a:r>
            <a:r>
              <a:rPr lang="en-US" b="1" dirty="0"/>
              <a:t> </a:t>
            </a:r>
            <a:r>
              <a:rPr lang="en-US" b="1" i="1" dirty="0"/>
              <a:t>(How To Deal With The Problem)</a:t>
            </a:r>
            <a:endParaRPr lang="en-US" dirty="0"/>
          </a:p>
          <a:p>
            <a:pPr marL="112713" indent="-3175">
              <a:buNone/>
            </a:pPr>
            <a:endParaRPr lang="en-US" dirty="0"/>
          </a:p>
          <a:p>
            <a:pPr marL="112713" indent="-3175">
              <a:buNone/>
            </a:pPr>
            <a:r>
              <a:rPr lang="en-US" i="1" dirty="0"/>
              <a:t>Saved by the grace of God</a:t>
            </a:r>
            <a:r>
              <a:rPr lang="en-US" dirty="0"/>
              <a:t> (Ephesians 2:8; Titus 3:4-7).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Problem Of Sin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896" y="1295400"/>
            <a:ext cx="8516304" cy="5355312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b="1" dirty="0"/>
              <a:t>The Problem Of </a:t>
            </a:r>
            <a:r>
              <a:rPr lang="en-US" b="1" u="sng" dirty="0"/>
              <a:t>HOW</a:t>
            </a:r>
            <a:r>
              <a:rPr lang="en-US" b="1" dirty="0"/>
              <a:t> </a:t>
            </a:r>
            <a:r>
              <a:rPr lang="en-US" b="1" i="1" dirty="0"/>
              <a:t>(How To Deal With The Problem)</a:t>
            </a:r>
            <a:endParaRPr lang="en-US" dirty="0"/>
          </a:p>
          <a:p>
            <a:pPr>
              <a:spcBef>
                <a:spcPts val="0"/>
              </a:spcBef>
              <a:buNone/>
            </a:pPr>
            <a:r>
              <a:rPr lang="en-US" sz="2400" i="1" dirty="0"/>
              <a:t>God’s grace provided a sacrifice</a:t>
            </a:r>
            <a:r>
              <a:rPr lang="en-US" sz="2400" dirty="0"/>
              <a:t> (Hebrews 2:9).</a:t>
            </a:r>
          </a:p>
          <a:p>
            <a:pPr marL="519113" indent="-409575">
              <a:spcBef>
                <a:spcPts val="0"/>
              </a:spcBef>
              <a:buNone/>
            </a:pPr>
            <a:r>
              <a:rPr lang="en-US" sz="2400" dirty="0"/>
              <a:t>1. Sin (being a violation of the law) demands that a penalty be paid.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/>
              <a:t>2. Man cannot pay. He has nothing to offer.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/>
              <a:t>a. He cannot clear himself.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/>
              <a:t>b. He can only face the consequence - Hell (Romans 6:23).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/>
              <a:t>3. God has always demanded blood sacrifice.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/>
              <a:t>a. Life is in the blood (Leviticus 17).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/>
              <a:t>b. Animal sacrifice could not remove sin (Hebrews 10:4).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/>
              <a:t>c. The perfect sacrifice was the blood of Christ</a:t>
            </a:r>
            <a:br>
              <a:rPr lang="en-US" sz="2000" dirty="0"/>
            </a:br>
            <a:r>
              <a:rPr lang="en-US" sz="2000" dirty="0"/>
              <a:t> (1 Peter 1:18-19).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/>
              <a:t>4. He died for our sins so we would not have to be lost! (Matthew 26:28; Hebrews 9:22).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Problem Of Sin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28"/>
            <a:ext cx="8686800" cy="2687915"/>
          </a:xfrm>
        </p:spPr>
        <p:txBody>
          <a:bodyPr>
            <a:spAutoFit/>
          </a:bodyPr>
          <a:lstStyle/>
          <a:p>
            <a:pPr marL="112713" indent="-3175">
              <a:buNone/>
            </a:pPr>
            <a:r>
              <a:rPr lang="en-US" b="1" dirty="0"/>
              <a:t>The Problem Of </a:t>
            </a:r>
            <a:r>
              <a:rPr lang="en-US" b="1" u="sng" dirty="0"/>
              <a:t>HOW</a:t>
            </a:r>
            <a:r>
              <a:rPr lang="en-US" b="1" dirty="0"/>
              <a:t> </a:t>
            </a:r>
            <a:r>
              <a:rPr lang="en-US" b="1" i="1" dirty="0"/>
              <a:t>(How To Deal With The Problem)</a:t>
            </a:r>
            <a:endParaRPr lang="en-US" dirty="0"/>
          </a:p>
          <a:p>
            <a:pPr marL="112713" indent="-3175">
              <a:buNone/>
            </a:pPr>
            <a:r>
              <a:rPr lang="en-US" i="1" dirty="0"/>
              <a:t>Receiving the benefits of God’s grace is conditional.</a:t>
            </a:r>
          </a:p>
          <a:p>
            <a:pPr marL="574675" indent="-465138">
              <a:buNone/>
            </a:pPr>
            <a:r>
              <a:rPr lang="en-US" dirty="0"/>
              <a:t>1. Hebrews 5:8-9; 1 Peter 1:22 - Obedience required.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Problem Of Sin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spAutoFit/>
          </a:bodyPr>
          <a:lstStyle/>
          <a:p>
            <a:pPr marL="112713" indent="-3175">
              <a:buNone/>
            </a:pPr>
            <a:r>
              <a:rPr lang="en-US" b="1" dirty="0"/>
              <a:t>The Problem Of </a:t>
            </a:r>
            <a:r>
              <a:rPr lang="en-US" b="1" u="sng" dirty="0"/>
              <a:t>HOW</a:t>
            </a:r>
            <a:r>
              <a:rPr lang="en-US" b="1" dirty="0"/>
              <a:t> </a:t>
            </a:r>
            <a:r>
              <a:rPr lang="en-US" b="1" i="1" dirty="0"/>
              <a:t>(How To Deal With The Problem)</a:t>
            </a:r>
            <a:endParaRPr lang="en-US" dirty="0"/>
          </a:p>
          <a:p>
            <a:pPr marL="112713" indent="-3175">
              <a:buNone/>
            </a:pPr>
            <a:r>
              <a:rPr lang="en-US" i="1" dirty="0"/>
              <a:t>What are the conditions? What must one do to be saved?</a:t>
            </a:r>
          </a:p>
          <a:p>
            <a:pPr>
              <a:buNone/>
            </a:pPr>
            <a:r>
              <a:rPr lang="en-US" dirty="0"/>
              <a:t>1. Hear - Romans 10:17; Acts 2:22</a:t>
            </a:r>
          </a:p>
          <a:p>
            <a:pPr>
              <a:buNone/>
            </a:pPr>
            <a:r>
              <a:rPr lang="en-US" dirty="0"/>
              <a:t>2. Believe - John 8:24; Acts 2:36</a:t>
            </a:r>
          </a:p>
          <a:p>
            <a:pPr>
              <a:buNone/>
            </a:pPr>
            <a:r>
              <a:rPr lang="en-US" dirty="0"/>
              <a:t>3. Repent - Acts 17:30-31; Acts 2:38</a:t>
            </a:r>
          </a:p>
          <a:p>
            <a:pPr marL="519113" indent="-409575">
              <a:buNone/>
            </a:pPr>
            <a:r>
              <a:rPr lang="en-US" dirty="0"/>
              <a:t>4. Confess that you believe - Romans 10:9-10; Acts 8:37</a:t>
            </a:r>
          </a:p>
          <a:p>
            <a:pPr>
              <a:buNone/>
            </a:pPr>
            <a:r>
              <a:rPr lang="en-US" dirty="0"/>
              <a:t>5. Be baptized - Mark 16:16; Acts 2:38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Problem Of Sin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227" y="1481328"/>
            <a:ext cx="8555832" cy="4452501"/>
          </a:xfrm>
        </p:spPr>
        <p:txBody>
          <a:bodyPr>
            <a:spAutoFit/>
          </a:bodyPr>
          <a:lstStyle/>
          <a:p>
            <a:pPr marL="112713" indent="-3175">
              <a:buNone/>
            </a:pPr>
            <a:r>
              <a:rPr lang="en-US" b="1" dirty="0"/>
              <a:t>The Problem Of </a:t>
            </a:r>
            <a:r>
              <a:rPr lang="en-US" b="1" u="sng" dirty="0"/>
              <a:t>HOW</a:t>
            </a:r>
            <a:r>
              <a:rPr lang="en-US" b="1" dirty="0"/>
              <a:t> </a:t>
            </a:r>
            <a:r>
              <a:rPr lang="en-US" b="1" i="1" dirty="0"/>
              <a:t>(How A Christian Deals With The Problem)</a:t>
            </a:r>
            <a:endParaRPr lang="en-US" dirty="0"/>
          </a:p>
          <a:p>
            <a:pPr marL="112713" indent="-3175">
              <a:buNone/>
            </a:pPr>
            <a:r>
              <a:rPr lang="en-US" i="1" dirty="0"/>
              <a:t>What are the conditions? What must a Christian do to be saved?</a:t>
            </a:r>
            <a:r>
              <a:rPr lang="en-US" dirty="0"/>
              <a:t> Revelation 2:10; 1 Corinthians 15:58</a:t>
            </a:r>
          </a:p>
          <a:p>
            <a:pPr>
              <a:buNone/>
            </a:pPr>
            <a:r>
              <a:rPr lang="en-US" dirty="0"/>
              <a:t>1. Repent and Pray. Acts 8:22; James 5:19-20</a:t>
            </a:r>
          </a:p>
          <a:p>
            <a:pPr>
              <a:buNone/>
            </a:pPr>
            <a:r>
              <a:rPr lang="en-US" dirty="0"/>
              <a:t>2. Confess. James 5:16; 1 John 1:9</a:t>
            </a:r>
          </a:p>
          <a:p>
            <a:pPr marL="574675" indent="-461963">
              <a:buNone/>
            </a:pPr>
            <a:r>
              <a:rPr lang="en-US" dirty="0"/>
              <a:t>3. How broad must our confession be?</a:t>
            </a:r>
            <a:br>
              <a:rPr lang="en-US" dirty="0"/>
            </a:br>
            <a:r>
              <a:rPr lang="en-US" dirty="0"/>
              <a:t>Hebrews 4:13; Matthew 18:15; James 5:16; Galatians 2:11-14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Problem Of Sin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560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16758"/>
          </a:xfrm>
        </p:spPr>
        <p:txBody>
          <a:bodyPr>
            <a:spAutoFit/>
          </a:bodyPr>
          <a:lstStyle/>
          <a:p>
            <a:pPr marL="112713" indent="-3175">
              <a:buNone/>
            </a:pPr>
            <a:r>
              <a:rPr lang="en-US" b="1" dirty="0"/>
              <a:t>The Problem Of </a:t>
            </a:r>
            <a:r>
              <a:rPr lang="en-US" b="1" u="sng" dirty="0"/>
              <a:t>HOW</a:t>
            </a:r>
            <a:r>
              <a:rPr lang="en-US" b="1" dirty="0"/>
              <a:t> </a:t>
            </a:r>
            <a:r>
              <a:rPr lang="en-US" b="1" i="1" dirty="0"/>
              <a:t>(How To Deal With The Problem)</a:t>
            </a:r>
            <a:endParaRPr lang="en-US" dirty="0"/>
          </a:p>
          <a:p>
            <a:pPr marL="112713" indent="-3175">
              <a:buNone/>
            </a:pPr>
            <a:r>
              <a:rPr lang="en-US" i="1" dirty="0"/>
              <a:t>The very nature of the problem suggests urgency in dealing with sin.</a:t>
            </a:r>
          </a:p>
          <a:p>
            <a:pPr>
              <a:buNone/>
            </a:pPr>
            <a:r>
              <a:rPr lang="en-US" dirty="0"/>
              <a:t>1. Consequences if one dies in sin:</a:t>
            </a:r>
          </a:p>
          <a:p>
            <a:pPr marL="744538" lvl="1" indent="-352425">
              <a:buNone/>
            </a:pPr>
            <a:r>
              <a:rPr lang="en-US" dirty="0"/>
              <a:t>a. If one dies in sin - can’t go to Heaven (John 8:21-24).</a:t>
            </a:r>
          </a:p>
          <a:p>
            <a:pPr marL="744538" lvl="1" indent="-352425">
              <a:buNone/>
            </a:pPr>
            <a:r>
              <a:rPr lang="en-US" dirty="0"/>
              <a:t>b. If one dies in sin - spend eternity in Hell (Romans 6:23).</a:t>
            </a:r>
          </a:p>
          <a:p>
            <a:pPr>
              <a:buNone/>
            </a:pPr>
            <a:r>
              <a:rPr lang="en-US" dirty="0"/>
              <a:t>2. Danger of delay:</a:t>
            </a:r>
          </a:p>
          <a:p>
            <a:pPr lvl="1">
              <a:buNone/>
            </a:pPr>
            <a:r>
              <a:rPr lang="en-US" dirty="0"/>
              <a:t>a. Christ could return - (1 Thessalonians 5:2).</a:t>
            </a:r>
          </a:p>
          <a:p>
            <a:pPr lvl="1">
              <a:buNone/>
            </a:pPr>
            <a:r>
              <a:rPr lang="en-US" dirty="0"/>
              <a:t>b. You could die (Hebrews 9:27).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Problem Of Sin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185691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dirty="0"/>
              <a:t>Conclusion:</a:t>
            </a:r>
          </a:p>
          <a:p>
            <a:pPr>
              <a:buNone/>
            </a:pPr>
            <a:r>
              <a:rPr lang="en-US" dirty="0"/>
              <a:t>1. Indeed, sin is the greatest problem we face.</a:t>
            </a:r>
          </a:p>
          <a:p>
            <a:pPr marL="519113" indent="-409575">
              <a:buNone/>
            </a:pPr>
            <a:r>
              <a:rPr lang="en-US" dirty="0"/>
              <a:t>2. If we overcome this problem, all others are much easier to handle.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Problem Of Sin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2693045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dirty="0"/>
              <a:t>The Problem of </a:t>
            </a:r>
            <a:r>
              <a:rPr lang="en-US" b="1" u="sng" dirty="0"/>
              <a:t>WHAT</a:t>
            </a:r>
            <a:r>
              <a:rPr lang="en-US" b="1" dirty="0"/>
              <a:t> (</a:t>
            </a:r>
            <a:r>
              <a:rPr lang="en-US" b="1" i="1" dirty="0"/>
              <a:t>What Sin Is)</a:t>
            </a:r>
          </a:p>
          <a:p>
            <a:pPr>
              <a:buNone/>
            </a:pPr>
            <a:r>
              <a:rPr lang="en-US" i="1" dirty="0"/>
              <a:t>Sin is a transgression of the law of God</a:t>
            </a:r>
          </a:p>
          <a:p>
            <a:pPr>
              <a:buNone/>
            </a:pPr>
            <a:r>
              <a:rPr lang="en-US" dirty="0"/>
              <a:t>1. 1 John 3:4</a:t>
            </a:r>
          </a:p>
          <a:p>
            <a:pPr>
              <a:buNone/>
            </a:pPr>
            <a:r>
              <a:rPr lang="en-US" dirty="0"/>
              <a:t>2. Example: Adam and Eve.</a:t>
            </a:r>
          </a:p>
          <a:p>
            <a:pPr lvl="1">
              <a:buNone/>
            </a:pPr>
            <a:r>
              <a:rPr lang="en-US" dirty="0"/>
              <a:t>a. The law: Genesis 2:17 - not eat of the fruit.</a:t>
            </a:r>
          </a:p>
          <a:p>
            <a:pPr lvl="1">
              <a:buNone/>
            </a:pPr>
            <a:r>
              <a:rPr lang="en-US" dirty="0"/>
              <a:t>b. The sin: Genesis 3:1-6 - they ate of the fruit.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Problem Of Sin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320600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dirty="0"/>
              <a:t>The Problem of </a:t>
            </a:r>
            <a:r>
              <a:rPr lang="en-US" b="1" u="sng" dirty="0"/>
              <a:t>WHAT</a:t>
            </a:r>
            <a:r>
              <a:rPr lang="en-US" b="1" dirty="0"/>
              <a:t> (</a:t>
            </a:r>
            <a:r>
              <a:rPr lang="en-US" b="1" i="1" dirty="0"/>
              <a:t>What Sin Is)</a:t>
            </a:r>
          </a:p>
          <a:p>
            <a:pPr>
              <a:buNone/>
            </a:pPr>
            <a:r>
              <a:rPr lang="en-US" i="1" dirty="0"/>
              <a:t>Can sin by </a:t>
            </a:r>
            <a:r>
              <a:rPr lang="en-US" b="1" i="1" dirty="0"/>
              <a:t>doing and also by not doing.</a:t>
            </a:r>
          </a:p>
          <a:p>
            <a:pPr>
              <a:buNone/>
            </a:pPr>
            <a:endParaRPr lang="en-US" dirty="0"/>
          </a:p>
          <a:p>
            <a:pPr marL="519113" indent="-409575">
              <a:buNone/>
            </a:pPr>
            <a:r>
              <a:rPr lang="en-US" dirty="0"/>
              <a:t>1. When we do what is forbidden, we commit sin (James 2:9).</a:t>
            </a:r>
          </a:p>
          <a:p>
            <a:pPr marL="519113" indent="-409575">
              <a:buNone/>
            </a:pPr>
            <a:r>
              <a:rPr lang="en-US" dirty="0"/>
              <a:t>2. When we fail to do what is commanded, this omission is sin (James 4:17).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Problem Of Sin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28"/>
            <a:ext cx="8686800" cy="385490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dirty="0"/>
              <a:t>The Problem Of </a:t>
            </a:r>
            <a:r>
              <a:rPr lang="en-US" b="1" u="sng" dirty="0"/>
              <a:t>WHO</a:t>
            </a:r>
            <a:r>
              <a:rPr lang="en-US" b="1" dirty="0"/>
              <a:t> </a:t>
            </a:r>
            <a:r>
              <a:rPr lang="en-US" b="1" i="1" dirty="0"/>
              <a:t>(Who Sins)</a:t>
            </a:r>
            <a:endParaRPr lang="en-US" i="1" dirty="0"/>
          </a:p>
          <a:p>
            <a:pPr>
              <a:buNone/>
            </a:pPr>
            <a:r>
              <a:rPr lang="en-US" i="1" dirty="0"/>
              <a:t>All men (whole world) sin</a:t>
            </a:r>
          </a:p>
          <a:p>
            <a:pPr marL="574675" indent="-465138">
              <a:buNone/>
            </a:pPr>
            <a:r>
              <a:rPr lang="en-US" dirty="0"/>
              <a:t>1. Romans 1-3 shows the need man has because all are in sin.</a:t>
            </a:r>
          </a:p>
          <a:p>
            <a:pPr lvl="1">
              <a:buNone/>
            </a:pPr>
            <a:r>
              <a:rPr lang="en-US" dirty="0"/>
              <a:t>a. Romans 1 - The Gentiles are in sin.</a:t>
            </a:r>
          </a:p>
          <a:p>
            <a:pPr lvl="1">
              <a:buNone/>
            </a:pPr>
            <a:r>
              <a:rPr lang="en-US" dirty="0"/>
              <a:t>b. Romans 2 - The Jews, likewise, are in sin.</a:t>
            </a:r>
          </a:p>
          <a:p>
            <a:pPr marL="744538" lvl="1" indent="-352425">
              <a:buNone/>
            </a:pPr>
            <a:r>
              <a:rPr lang="en-US" dirty="0"/>
              <a:t>c.	Romans 3 - Concludes that </a:t>
            </a:r>
            <a:r>
              <a:rPr lang="en-US" b="1" dirty="0"/>
              <a:t>all are in sin (cf. verses 9, 23).</a:t>
            </a:r>
          </a:p>
          <a:p>
            <a:pPr>
              <a:buNone/>
            </a:pPr>
            <a:r>
              <a:rPr lang="en-US" dirty="0"/>
              <a:t>2. 1 John 5:19 - whole world lies in wickedness.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Problem Of Sin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18576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dirty="0"/>
              <a:t>The Problem Of </a:t>
            </a:r>
            <a:r>
              <a:rPr lang="en-US" b="1" u="sng" dirty="0"/>
              <a:t>WHO</a:t>
            </a:r>
            <a:r>
              <a:rPr lang="en-US" b="1" dirty="0"/>
              <a:t> </a:t>
            </a:r>
            <a:r>
              <a:rPr lang="en-US" b="1" i="1" dirty="0"/>
              <a:t>(Who Sins)</a:t>
            </a:r>
            <a:endParaRPr lang="en-US" i="1" dirty="0"/>
          </a:p>
          <a:p>
            <a:pPr>
              <a:buNone/>
            </a:pPr>
            <a:r>
              <a:rPr lang="en-US" i="1" dirty="0"/>
              <a:t>Even good moral and religious people sin</a:t>
            </a:r>
          </a:p>
          <a:p>
            <a:pPr>
              <a:buNone/>
            </a:pPr>
            <a:r>
              <a:rPr lang="en-US" dirty="0"/>
              <a:t>1. Cornelius - Acts 10</a:t>
            </a:r>
          </a:p>
          <a:p>
            <a:pPr lvl="1">
              <a:buNone/>
            </a:pPr>
            <a:r>
              <a:rPr lang="en-US" dirty="0"/>
              <a:t>a. A good moral man (Acts 10:2, 22).</a:t>
            </a:r>
          </a:p>
          <a:p>
            <a:pPr marL="744538" lvl="1" indent="-352425">
              <a:buNone/>
            </a:pPr>
            <a:r>
              <a:rPr lang="en-US" dirty="0"/>
              <a:t>b. Yet, he still needed to be saved from sin </a:t>
            </a:r>
            <a:br>
              <a:rPr lang="en-US" dirty="0"/>
            </a:br>
            <a:r>
              <a:rPr lang="en-US" dirty="0"/>
              <a:t>(Acts 10:6; 11:14).</a:t>
            </a:r>
          </a:p>
          <a:p>
            <a:pPr>
              <a:buNone/>
            </a:pPr>
            <a:r>
              <a:rPr lang="en-US" dirty="0"/>
              <a:t>2. Ethiopian Treasurer - Acts 8</a:t>
            </a:r>
          </a:p>
          <a:p>
            <a:pPr lvl="1">
              <a:buNone/>
            </a:pPr>
            <a:r>
              <a:rPr lang="en-US" dirty="0"/>
              <a:t>a. A religious - dedicated man (Acts 8:27-28).</a:t>
            </a:r>
          </a:p>
          <a:p>
            <a:pPr marL="744538" lvl="1" indent="-352425">
              <a:buNone/>
            </a:pPr>
            <a:r>
              <a:rPr lang="en-US" dirty="0"/>
              <a:t>b. Yet, he still needed to be saved from sin </a:t>
            </a:r>
            <a:br>
              <a:rPr lang="en-US" dirty="0"/>
            </a:br>
            <a:r>
              <a:rPr lang="en-US" dirty="0"/>
              <a:t>(Acts 8:36).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Problem Of Sin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46" y="1481328"/>
            <a:ext cx="9067800" cy="3424014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The Problem Of </a:t>
            </a:r>
            <a:r>
              <a:rPr lang="en-US" b="1" u="sng" dirty="0"/>
              <a:t>WHEN</a:t>
            </a:r>
            <a:r>
              <a:rPr lang="en-US" b="1" dirty="0"/>
              <a:t> </a:t>
            </a:r>
            <a:r>
              <a:rPr lang="en-US" b="1" i="1" dirty="0"/>
              <a:t>(When One Becomes A Sinner)</a:t>
            </a:r>
            <a:endParaRPr lang="en-US" i="1" dirty="0"/>
          </a:p>
          <a:p>
            <a:pPr>
              <a:buNone/>
            </a:pPr>
            <a:r>
              <a:rPr lang="en-US" i="1" dirty="0"/>
              <a:t>Not at birth.</a:t>
            </a:r>
          </a:p>
          <a:p>
            <a:pPr marL="574675" indent="-465138">
              <a:buNone/>
            </a:pPr>
            <a:r>
              <a:rPr lang="en-US" dirty="0"/>
              <a:t>1. Calvinism teaches </a:t>
            </a:r>
            <a:r>
              <a:rPr lang="en-US" i="1" dirty="0"/>
              <a:t>Total Hereditary Depravity. It says that one is born in sin.</a:t>
            </a:r>
          </a:p>
          <a:p>
            <a:pPr marL="519113" lvl="1" indent="-3175">
              <a:buNone/>
            </a:pPr>
            <a:r>
              <a:rPr lang="en-US" dirty="0"/>
              <a:t>That doctrine bred other doctrines and practices like: direct operation of the Spirit, unconditional election, and infant baptism.</a:t>
            </a:r>
          </a:p>
          <a:p>
            <a:pPr>
              <a:buNone/>
            </a:pPr>
            <a:r>
              <a:rPr lang="en-US" dirty="0"/>
              <a:t>2. Ezekiel 18 shows that sin is not inherited.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Problem Of Sin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92" y="1481328"/>
            <a:ext cx="9067800" cy="4147289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The Problem Of </a:t>
            </a:r>
            <a:r>
              <a:rPr lang="en-US" b="1" u="sng" dirty="0"/>
              <a:t>WHEN</a:t>
            </a:r>
            <a:r>
              <a:rPr lang="en-US" b="1" dirty="0"/>
              <a:t> </a:t>
            </a:r>
            <a:r>
              <a:rPr lang="en-US" b="1" i="1" dirty="0"/>
              <a:t>(When One Becomes A Sinner)</a:t>
            </a:r>
            <a:endParaRPr lang="en-US" i="1" dirty="0"/>
          </a:p>
          <a:p>
            <a:pPr>
              <a:buNone/>
            </a:pPr>
            <a:r>
              <a:rPr lang="en-US" i="1" dirty="0"/>
              <a:t>At the point of becoming accountable before God.</a:t>
            </a:r>
          </a:p>
          <a:p>
            <a:pPr>
              <a:buNone/>
            </a:pPr>
            <a:r>
              <a:rPr lang="en-US" dirty="0"/>
              <a:t>1. Romans 7:9</a:t>
            </a:r>
          </a:p>
          <a:p>
            <a:pPr>
              <a:buNone/>
            </a:pPr>
            <a:r>
              <a:rPr lang="en-US" dirty="0"/>
              <a:t>2. How can one know he has reached that point?</a:t>
            </a:r>
          </a:p>
          <a:p>
            <a:pPr marL="744538" lvl="1" indent="-352425">
              <a:buNone/>
            </a:pPr>
            <a:r>
              <a:rPr lang="en-US" dirty="0"/>
              <a:t>a. Old enough to know and understand about Christ (John 8:24).</a:t>
            </a:r>
          </a:p>
          <a:p>
            <a:pPr marL="744538" lvl="1" indent="-352425">
              <a:buNone/>
            </a:pPr>
            <a:r>
              <a:rPr lang="en-US" dirty="0"/>
              <a:t>b. Old enough to know what one must do to be saved (Matthew 28:19; Acts 2:38).</a:t>
            </a:r>
          </a:p>
          <a:p>
            <a:pPr marL="744538" lvl="1" indent="-352425">
              <a:buNone/>
            </a:pPr>
            <a:r>
              <a:rPr lang="en-US" dirty="0"/>
              <a:t>c. Old enough to sin - can recognize it in your life</a:t>
            </a:r>
            <a:br>
              <a:rPr lang="en-US" dirty="0"/>
            </a:br>
            <a:r>
              <a:rPr lang="en-US" dirty="0"/>
              <a:t>(Acts 22:16)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Problem Of Sin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68" y="1143000"/>
            <a:ext cx="8882064" cy="5555367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The Problem Of </a:t>
            </a:r>
            <a:r>
              <a:rPr lang="en-US" b="1" u="sng" dirty="0"/>
              <a:t>WHY</a:t>
            </a:r>
            <a:r>
              <a:rPr lang="en-US" b="1" dirty="0"/>
              <a:t> </a:t>
            </a:r>
            <a:r>
              <a:rPr lang="en-US" b="1" i="1" dirty="0"/>
              <a:t>(Why Sin Is A Problem)</a:t>
            </a:r>
            <a:endParaRPr lang="en-US" dirty="0"/>
          </a:p>
          <a:p>
            <a:pPr>
              <a:buNone/>
            </a:pPr>
            <a:r>
              <a:rPr lang="en-US" i="1" dirty="0"/>
              <a:t>Sin separates from God.</a:t>
            </a:r>
          </a:p>
          <a:p>
            <a:pPr marL="519113" indent="-409575">
              <a:buNone/>
            </a:pPr>
            <a:r>
              <a:rPr lang="en-US" dirty="0"/>
              <a:t>1</a:t>
            </a:r>
            <a:r>
              <a:rPr lang="en-US" i="1" dirty="0"/>
              <a:t>.</a:t>
            </a:r>
            <a:r>
              <a:rPr lang="en-US" dirty="0"/>
              <a:t> Isaiah 59:1-2, </a:t>
            </a:r>
            <a:r>
              <a:rPr lang="en-US" i="1" dirty="0"/>
              <a:t>“Behold, Jehovah’s hand is not shortened, that it cannot save; neither his ear heavy, that it cannot hear: but your iniquities have separated between you and your God, and your sins have hid his face from you, so that he will not hear.”</a:t>
            </a:r>
            <a:endParaRPr lang="en-US" dirty="0"/>
          </a:p>
          <a:p>
            <a:pPr>
              <a:buNone/>
            </a:pPr>
            <a:r>
              <a:rPr lang="en-US" dirty="0"/>
              <a:t>2. Death (spiritual separation from God).</a:t>
            </a:r>
          </a:p>
          <a:p>
            <a:pPr lvl="1">
              <a:buNone/>
            </a:pPr>
            <a:r>
              <a:rPr lang="en-US" dirty="0"/>
              <a:t>a. Ezekiel 18:4</a:t>
            </a:r>
          </a:p>
          <a:p>
            <a:pPr lvl="1">
              <a:buNone/>
            </a:pPr>
            <a:r>
              <a:rPr lang="en-US" dirty="0"/>
              <a:t>b. Romans 5:12</a:t>
            </a:r>
          </a:p>
          <a:p>
            <a:pPr lvl="1">
              <a:buNone/>
            </a:pPr>
            <a:r>
              <a:rPr lang="en-US" dirty="0"/>
              <a:t>c. Romans 6:23</a:t>
            </a:r>
          </a:p>
          <a:p>
            <a:pPr lvl="1">
              <a:buNone/>
            </a:pPr>
            <a:r>
              <a:rPr lang="en-US" dirty="0"/>
              <a:t>d. James 1:15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Problem Of Sin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279050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dirty="0"/>
              <a:t>The Problem Of </a:t>
            </a:r>
            <a:r>
              <a:rPr lang="en-US" b="1" u="sng" dirty="0"/>
              <a:t>WHY</a:t>
            </a:r>
            <a:r>
              <a:rPr lang="en-US" b="1" dirty="0"/>
              <a:t> </a:t>
            </a:r>
            <a:r>
              <a:rPr lang="en-US" b="1" i="1" dirty="0"/>
              <a:t>(Why Sin Is A Problem)</a:t>
            </a:r>
            <a:endParaRPr lang="en-US" b="1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i="1" dirty="0"/>
              <a:t>Sin will keep us out of heaven</a:t>
            </a:r>
            <a:r>
              <a:rPr lang="en-US" dirty="0"/>
              <a:t> (John 8:21).</a:t>
            </a:r>
          </a:p>
          <a:p>
            <a:pPr>
              <a:buNone/>
            </a:pPr>
            <a:endParaRPr lang="en-US" dirty="0"/>
          </a:p>
          <a:p>
            <a:pPr marL="169863" indent="-60325">
              <a:buNone/>
            </a:pPr>
            <a:r>
              <a:rPr lang="en-US" i="1" dirty="0"/>
              <a:t>The reason for obeying the gospel is - man is in sin. He has a need!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Problem Of Sin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5866-A456-46DD-B4D1-16A8AA301ECA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1444</TotalTime>
  <Words>1133</Words>
  <Application>Microsoft Office PowerPoint</Application>
  <PresentationFormat>On-screen Show (4:3)</PresentationFormat>
  <Paragraphs>124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Lucida Sans Unicode</vt:lpstr>
      <vt:lpstr>Verdana</vt:lpstr>
      <vt:lpstr>Wingdings 2</vt:lpstr>
      <vt:lpstr>Wingdings 3</vt:lpstr>
      <vt:lpstr>Theme16</vt:lpstr>
      <vt:lpstr>The Problem Of Sin</vt:lpstr>
      <vt:lpstr>The Problem Of Sin</vt:lpstr>
      <vt:lpstr>The Problem Of Sin</vt:lpstr>
      <vt:lpstr>The Problem Of Sin</vt:lpstr>
      <vt:lpstr>The Problem Of Sin</vt:lpstr>
      <vt:lpstr>The Problem Of Sin</vt:lpstr>
      <vt:lpstr>The Problem Of Sin</vt:lpstr>
      <vt:lpstr>The Problem Of Sin</vt:lpstr>
      <vt:lpstr>The Problem Of Sin</vt:lpstr>
      <vt:lpstr>The Problem Of Sin</vt:lpstr>
      <vt:lpstr>The Problem Of Sin</vt:lpstr>
      <vt:lpstr>The Problem Of Sin</vt:lpstr>
      <vt:lpstr>The Problem Of Sin</vt:lpstr>
      <vt:lpstr>The Problem Of Sin</vt:lpstr>
      <vt:lpstr>The Problem Of Sin</vt:lpstr>
      <vt:lpstr>The Problem Of Sin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Problem Of Sin</dc:title>
  <dc:creator>Micky Galloway</dc:creator>
  <cp:lastModifiedBy>Richard Lidh</cp:lastModifiedBy>
  <cp:revision>27</cp:revision>
  <cp:lastPrinted>2020-09-06T19:37:19Z</cp:lastPrinted>
  <dcterms:created xsi:type="dcterms:W3CDTF">2016-07-30T21:27:35Z</dcterms:created>
  <dcterms:modified xsi:type="dcterms:W3CDTF">2020-09-06T19:37:30Z</dcterms:modified>
</cp:coreProperties>
</file>